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8" r:id="rId2"/>
    <p:sldId id="323" r:id="rId3"/>
    <p:sldId id="324" r:id="rId4"/>
    <p:sldId id="310" r:id="rId5"/>
    <p:sldId id="325" r:id="rId6"/>
    <p:sldId id="322" r:id="rId7"/>
    <p:sldId id="326" r:id="rId8"/>
    <p:sldId id="327" r:id="rId9"/>
    <p:sldId id="329" r:id="rId10"/>
    <p:sldId id="309" r:id="rId11"/>
    <p:sldId id="312" r:id="rId12"/>
    <p:sldId id="311" r:id="rId13"/>
    <p:sldId id="332" r:id="rId14"/>
    <p:sldId id="331" r:id="rId15"/>
    <p:sldId id="316" r:id="rId16"/>
    <p:sldId id="317" r:id="rId17"/>
    <p:sldId id="320" r:id="rId18"/>
    <p:sldId id="30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weshi Mukanga" initials="MM" lastIdx="6" clrIdx="0">
    <p:extLst>
      <p:ext uri="{19B8F6BF-5375-455C-9EA6-DF929625EA0E}">
        <p15:presenceInfo xmlns:p15="http://schemas.microsoft.com/office/powerpoint/2012/main" userId="7ce2eb30d96575b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7" autoAdjust="0"/>
    <p:restoredTop sz="94660"/>
  </p:normalViewPr>
  <p:slideViewPr>
    <p:cSldViewPr>
      <p:cViewPr varScale="1">
        <p:scale>
          <a:sx n="75" d="100"/>
          <a:sy n="75" d="100"/>
        </p:scale>
        <p:origin x="1028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9-26T15:11:38.351" idx="6">
    <p:pos x="10" y="10"/>
    <p:text>Date: 27th September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CF1-800F-4338-9A13-B90AD9AEFF6F}" type="datetimeFigureOut">
              <a:rPr lang="en-US" smtClean="0"/>
              <a:t>9/27/2018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7DF6-423D-462D-B4FE-40488AED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8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9/27/2018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4.png"/><Relationship Id="rId7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10.png"/><Relationship Id="rId4" Type="http://schemas.openxmlformats.org/officeDocument/2006/relationships/image" Target="../media/image25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585" y="1371600"/>
            <a:ext cx="9144000" cy="1610751"/>
          </a:xfrm>
        </p:spPr>
        <p:txBody>
          <a:bodyPr/>
          <a:lstStyle/>
          <a:p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4: Commercializing </a:t>
            </a:r>
            <a:r>
              <a:rPr lang="en-GB" sz="3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Aflasafe</a:t>
            </a:r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biocontrol for aflatoxins</a:t>
            </a:r>
          </a:p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Project Review: 27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September, 2018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2944813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13" y="5410200"/>
            <a:ext cx="1608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Zambia Agriculture Research Institu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108" y="3428692"/>
            <a:ext cx="2078892" cy="17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7" t="18311" r="3358" b="67245"/>
          <a:stretch>
            <a:fillRect/>
          </a:stretch>
        </p:blipFill>
        <p:spPr bwMode="auto">
          <a:xfrm>
            <a:off x="0" y="5607050"/>
            <a:ext cx="172878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0" descr="Macintosh HD:Users:alys.yng:Desktop:Screen Shot 2016-05-01 at 5.46.06 A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/>
          <a:stretch>
            <a:fillRect/>
          </a:stretch>
        </p:blipFill>
        <p:spPr bwMode="auto">
          <a:xfrm>
            <a:off x="113689" y="3124200"/>
            <a:ext cx="2818879" cy="71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51" y="4343400"/>
            <a:ext cx="223996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422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983935"/>
            <a:ext cx="5334000" cy="205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6 tons of </a:t>
            </a:r>
            <a:r>
              <a:rPr lang="en-GB" altLang="en-US" sz="22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200" dirty="0">
                <a:latin typeface="Tahoma" pitchFamily="34" charset="0"/>
                <a:cs typeface="Tahoma" pitchFamily="34" charset="0"/>
              </a:rPr>
              <a:t> imported from Nigeria/ Tanzania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150 maize fields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335 groundnut farms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752" y="1828800"/>
            <a:ext cx="3747247" cy="2895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481A5B-3282-41CE-9241-B5F1AB072012}"/>
              </a:ext>
            </a:extLst>
          </p:cNvPr>
          <p:cNvSpPr/>
          <p:nvPr/>
        </p:nvSpPr>
        <p:spPr>
          <a:xfrm>
            <a:off x="2133600" y="11430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 err="1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: evidence of efficacy</a:t>
            </a:r>
            <a:endParaRPr lang="en-US" sz="2800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B9ECD326-341A-4E2F-922E-54421630B4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35580"/>
          <a:stretch>
            <a:fillRect/>
          </a:stretch>
        </p:blipFill>
        <p:spPr bwMode="auto">
          <a:xfrm>
            <a:off x="152400" y="4800600"/>
            <a:ext cx="23733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C:\Users\mwale\Pictures\2016-04-28\013.jpg">
            <a:extLst>
              <a:ext uri="{FF2B5EF4-FFF2-40B4-BE49-F238E27FC236}">
                <a16:creationId xmlns:a16="http://schemas.microsoft.com/office/drawing/2014/main" id="{CBB11CEB-1C04-48FC-B0AF-3D4620668474}"/>
              </a:ext>
            </a:extLst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4800600"/>
            <a:ext cx="3649663" cy="207486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CF04F1-A3B8-4397-9E04-477B64877D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8" b="14357"/>
          <a:stretch>
            <a:fillRect/>
          </a:stretch>
        </p:blipFill>
        <p:spPr bwMode="auto">
          <a:xfrm>
            <a:off x="3368675" y="4829175"/>
            <a:ext cx="1508125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339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2297113" y="6142038"/>
            <a:ext cx="403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4</a:t>
            </a:r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3683000" y="6107113"/>
            <a:ext cx="550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10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5180013" y="6119813"/>
            <a:ext cx="550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20</a:t>
            </a:r>
          </a:p>
        </p:txBody>
      </p:sp>
      <p:sp>
        <p:nvSpPr>
          <p:cNvPr id="9" name="Rectangle 44"/>
          <p:cNvSpPr>
            <a:spLocks noChangeArrowheads="1"/>
          </p:cNvSpPr>
          <p:nvPr/>
        </p:nvSpPr>
        <p:spPr bwMode="auto">
          <a:xfrm>
            <a:off x="6448425" y="6132513"/>
            <a:ext cx="550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&gt; 20</a:t>
            </a:r>
          </a:p>
        </p:txBody>
      </p:sp>
      <p:sp>
        <p:nvSpPr>
          <p:cNvPr id="10" name="Rectangle 45"/>
          <p:cNvSpPr>
            <a:spLocks noChangeArrowheads="1"/>
          </p:cNvSpPr>
          <p:nvPr/>
        </p:nvSpPr>
        <p:spPr bwMode="auto">
          <a:xfrm>
            <a:off x="2373313" y="6505575"/>
            <a:ext cx="311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EU</a:t>
            </a:r>
          </a:p>
        </p:txBody>
      </p:sp>
      <p:sp>
        <p:nvSpPr>
          <p:cNvPr id="11" name="Rectangle 46"/>
          <p:cNvSpPr>
            <a:spLocks noChangeArrowheads="1"/>
          </p:cNvSpPr>
          <p:nvPr/>
        </p:nvSpPr>
        <p:spPr bwMode="auto">
          <a:xfrm>
            <a:off x="3284538" y="6505575"/>
            <a:ext cx="151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COMESA</a:t>
            </a:r>
          </a:p>
        </p:txBody>
      </p:sp>
      <p:sp>
        <p:nvSpPr>
          <p:cNvPr id="12" name="Rectangle 47"/>
          <p:cNvSpPr>
            <a:spLocks noChangeArrowheads="1"/>
          </p:cNvSpPr>
          <p:nvPr/>
        </p:nvSpPr>
        <p:spPr bwMode="auto">
          <a:xfrm>
            <a:off x="5254625" y="6477000"/>
            <a:ext cx="474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USA</a:t>
            </a:r>
          </a:p>
        </p:txBody>
      </p:sp>
      <p:sp>
        <p:nvSpPr>
          <p:cNvPr id="13" name="Rectangle 48"/>
          <p:cNvSpPr>
            <a:spLocks noChangeArrowheads="1"/>
          </p:cNvSpPr>
          <p:nvPr/>
        </p:nvSpPr>
        <p:spPr bwMode="auto">
          <a:xfrm>
            <a:off x="6307138" y="6475413"/>
            <a:ext cx="930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UNSAFE</a:t>
            </a:r>
          </a:p>
        </p:txBody>
      </p:sp>
      <p:sp>
        <p:nvSpPr>
          <p:cNvPr id="14" name="Rectangle 49"/>
          <p:cNvSpPr>
            <a:spLocks noChangeArrowheads="1"/>
          </p:cNvSpPr>
          <p:nvPr/>
        </p:nvSpPr>
        <p:spPr bwMode="auto">
          <a:xfrm>
            <a:off x="2286000" y="5791200"/>
            <a:ext cx="4725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Maximum allowable aflatoxin level (ppb</a:t>
            </a:r>
            <a:r>
              <a:rPr lang="en-US" altLang="en-US" sz="1800" u="sng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23" y="1528938"/>
            <a:ext cx="8229977" cy="426226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6AD5CA8-D9E9-40D3-8FAC-486B9436B15C}"/>
              </a:ext>
            </a:extLst>
          </p:cNvPr>
          <p:cNvSpPr/>
          <p:nvPr/>
        </p:nvSpPr>
        <p:spPr>
          <a:xfrm>
            <a:off x="2133600" y="107698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 err="1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: evidence of efficacy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974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865158"/>
            <a:ext cx="7979459" cy="4963211"/>
          </a:xfrm>
          <a:prstGeom prst="rect">
            <a:avLst/>
          </a:prstGeom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981202" y="1870952"/>
            <a:ext cx="6760258" cy="451406"/>
          </a:xfrm>
          <a:prstGeom prst="rect">
            <a:avLst/>
          </a:prstGeom>
          <a:gradFill rotWithShape="1">
            <a:gsLst>
              <a:gs pos="0">
                <a:srgbClr val="299702"/>
              </a:gs>
              <a:gs pos="50000">
                <a:srgbClr val="40DA09"/>
              </a:gs>
              <a:gs pos="100000">
                <a:srgbClr val="4DFF0D"/>
              </a:gs>
            </a:gsLst>
            <a:lin ang="162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1800" b="1" dirty="0">
                <a:latin typeface="Tahoma" panose="020B0604030504040204" pitchFamily="34" charset="0"/>
                <a:cs typeface="Tahoma" panose="020B0604030504040204" pitchFamily="34" charset="0"/>
              </a:rPr>
              <a:t>99% G  80% M   99% GN   97% M     95% GN   75% 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F51070-1CF7-4359-915C-4E16E780C935}"/>
              </a:ext>
            </a:extLst>
          </p:cNvPr>
          <p:cNvSpPr/>
          <p:nvPr/>
        </p:nvSpPr>
        <p:spPr>
          <a:xfrm>
            <a:off x="2133600" y="11430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 err="1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: evidence of efficacy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216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5"/>
          <p:cNvSpPr>
            <a:spLocks noChangeArrowheads="1"/>
          </p:cNvSpPr>
          <p:nvPr/>
        </p:nvSpPr>
        <p:spPr bwMode="auto">
          <a:xfrm>
            <a:off x="26988" y="1687354"/>
            <a:ext cx="911701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GB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Market &amp; demand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Market: Local processors, school feeding programs, regional traders, consumers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60% of farmers willing to pay for such a product</a:t>
            </a:r>
          </a:p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Potential </a:t>
            </a:r>
            <a:r>
              <a:rPr lang="en-US" altLang="en-US" sz="2200" b="1" dirty="0" err="1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manufacture: </a:t>
            </a:r>
            <a:r>
              <a:rPr lang="en-US" altLang="en-US" sz="2200" dirty="0">
                <a:latin typeface="Tahoma" pitchFamily="34" charset="0"/>
                <a:cs typeface="Tahoma" pitchFamily="34" charset="0"/>
              </a:rPr>
              <a:t>Share-Africa Zambia &amp; ZAMSEED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Companies expressed need for seed money to jump start the manufacturing process</a:t>
            </a:r>
          </a:p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 distribution channels</a:t>
            </a:r>
            <a:endParaRPr lang="en-US" altLang="en-US" sz="2200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Seed &amp; input supplies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NGOs &amp; development partners</a:t>
            </a:r>
          </a:p>
        </p:txBody>
      </p:sp>
      <p:sp>
        <p:nvSpPr>
          <p:cNvPr id="42" name="Title 8"/>
          <p:cNvSpPr txBox="1">
            <a:spLocks/>
          </p:cNvSpPr>
          <p:nvPr/>
        </p:nvSpPr>
        <p:spPr>
          <a:xfrm>
            <a:off x="103188" y="1219200"/>
            <a:ext cx="9040812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Business Plan development: Feasibility assessment</a:t>
            </a:r>
          </a:p>
        </p:txBody>
      </p:sp>
    </p:spTree>
    <p:extLst>
      <p:ext uri="{BB962C8B-B14F-4D97-AF65-F5344CB8AC3E}">
        <p14:creationId xmlns:p14="http://schemas.microsoft.com/office/powerpoint/2010/main" val="3003715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648200"/>
            <a:ext cx="37592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4" b="25072"/>
          <a:stretch>
            <a:fillRect/>
          </a:stretch>
        </p:blipFill>
        <p:spPr bwMode="auto">
          <a:xfrm>
            <a:off x="6553200" y="4686300"/>
            <a:ext cx="25146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8" b="14357"/>
          <a:stretch>
            <a:fillRect/>
          </a:stretch>
        </p:blipFill>
        <p:spPr bwMode="auto">
          <a:xfrm>
            <a:off x="4343400" y="4581525"/>
            <a:ext cx="16764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63700" y="1371600"/>
            <a:ext cx="434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4. Awareness raising</a:t>
            </a:r>
            <a:endParaRPr lang="en-GB" altLang="en-US" sz="2800" dirty="0">
              <a:solidFill>
                <a:srgbClr val="3333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28600" y="2514600"/>
          <a:ext cx="8610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>
                  <a:extLst>
                    <a:ext uri="{9D8B030D-6E8A-4147-A177-3AD203B41FA5}">
                      <a16:colId xmlns:a16="http://schemas.microsoft.com/office/drawing/2014/main" val="1022800698"/>
                    </a:ext>
                  </a:extLst>
                </a:gridCol>
                <a:gridCol w="2870200">
                  <a:extLst>
                    <a:ext uri="{9D8B030D-6E8A-4147-A177-3AD203B41FA5}">
                      <a16:colId xmlns:a16="http://schemas.microsoft.com/office/drawing/2014/main" val="267364587"/>
                    </a:ext>
                  </a:extLst>
                </a:gridCol>
                <a:gridCol w="2870200">
                  <a:extLst>
                    <a:ext uri="{9D8B030D-6E8A-4147-A177-3AD203B41FA5}">
                      <a16:colId xmlns:a16="http://schemas.microsoft.com/office/drawing/2014/main" val="1642195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047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2015/2016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62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2016/2017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269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6973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4413" y="5816935"/>
            <a:ext cx="2806937" cy="962025"/>
            <a:chOff x="2743199" y="2573139"/>
            <a:chExt cx="2641600" cy="962025"/>
          </a:xfrm>
        </p:grpSpPr>
        <p:sp>
          <p:nvSpPr>
            <p:cNvPr id="7" name="Rounded Rectangle 12"/>
            <p:cNvSpPr/>
            <p:nvPr/>
          </p:nvSpPr>
          <p:spPr>
            <a:xfrm>
              <a:off x="2743199" y="2573139"/>
              <a:ext cx="2641600" cy="962025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790824" y="2620764"/>
              <a:ext cx="2546350" cy="866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Technology Transfer Agreement prepared &amp; Signed</a:t>
              </a: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34413" y="4038600"/>
            <a:ext cx="2861187" cy="1305605"/>
            <a:chOff x="2745660" y="2560290"/>
            <a:chExt cx="2641600" cy="962025"/>
          </a:xfrm>
        </p:grpSpPr>
        <p:sp>
          <p:nvSpPr>
            <p:cNvPr id="10" name="Rounded Rectangle 16"/>
            <p:cNvSpPr/>
            <p:nvPr/>
          </p:nvSpPr>
          <p:spPr>
            <a:xfrm>
              <a:off x="2745660" y="2560290"/>
              <a:ext cx="2641600" cy="962025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790824" y="2620764"/>
              <a:ext cx="2546350" cy="866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Dossiers submitted to ZEMA</a:t>
              </a: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Feedback provided</a:t>
              </a:r>
            </a:p>
          </p:txBody>
        </p:sp>
      </p:grpSp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27304" y="1787211"/>
            <a:ext cx="3261995" cy="1676400"/>
            <a:chOff x="3454399" y="0"/>
            <a:chExt cx="2641600" cy="962025"/>
          </a:xfrm>
        </p:grpSpPr>
        <p:sp>
          <p:nvSpPr>
            <p:cNvPr id="13" name="Rounded Rectangle 20"/>
            <p:cNvSpPr/>
            <p:nvPr/>
          </p:nvSpPr>
          <p:spPr>
            <a:xfrm>
              <a:off x="3454399" y="0"/>
              <a:ext cx="2641600" cy="962025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3502024" y="47625"/>
              <a:ext cx="2546350" cy="866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ZEMA Engagement</a:t>
              </a: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2015</a:t>
              </a: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Registration requirements identified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105400" y="4492960"/>
            <a:ext cx="4038600" cy="917240"/>
            <a:chOff x="2743199" y="406796"/>
            <a:chExt cx="2641600" cy="2889249"/>
          </a:xfrm>
          <a:solidFill>
            <a:srgbClr val="FFFF00"/>
          </a:solidFill>
        </p:grpSpPr>
        <p:sp>
          <p:nvSpPr>
            <p:cNvPr id="22" name="Rounded Rectangle 29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Review &amp; Independent evaluation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99665" y="3200400"/>
            <a:ext cx="2641600" cy="917240"/>
            <a:chOff x="2743199" y="295726"/>
            <a:chExt cx="2641600" cy="2889249"/>
          </a:xfrm>
          <a:solidFill>
            <a:srgbClr val="00B0F0"/>
          </a:solidFill>
        </p:grpSpPr>
        <p:sp>
          <p:nvSpPr>
            <p:cNvPr id="25" name="Rounded Rectangle 32"/>
            <p:cNvSpPr/>
            <p:nvPr/>
          </p:nvSpPr>
          <p:spPr>
            <a:xfrm>
              <a:off x="2743199" y="29572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ZEMA approval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511799" y="5864560"/>
            <a:ext cx="3597787" cy="917240"/>
            <a:chOff x="2743199" y="406796"/>
            <a:chExt cx="2641600" cy="2889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" name="Rounded Rectangle 35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Dossier </a:t>
              </a:r>
            </a:p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Re-submission-July 2018</a:t>
              </a:r>
            </a:p>
          </p:txBody>
        </p:sp>
      </p:grpSp>
      <p:sp>
        <p:nvSpPr>
          <p:cNvPr id="33" name="Striped Right Arrow 3"/>
          <p:cNvSpPr/>
          <p:nvPr/>
        </p:nvSpPr>
        <p:spPr>
          <a:xfrm>
            <a:off x="2895600" y="6172200"/>
            <a:ext cx="2514600" cy="3048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Striped Right Arrow 41"/>
          <p:cNvSpPr/>
          <p:nvPr/>
        </p:nvSpPr>
        <p:spPr>
          <a:xfrm rot="16200000">
            <a:off x="6876306" y="5485032"/>
            <a:ext cx="533400" cy="231336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Striped Right Arrow 41"/>
          <p:cNvSpPr/>
          <p:nvPr/>
        </p:nvSpPr>
        <p:spPr>
          <a:xfrm rot="16200000">
            <a:off x="6835444" y="4168441"/>
            <a:ext cx="603920" cy="203197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" name="Rectangle 1"/>
          <p:cNvSpPr>
            <a:spLocks noChangeArrowheads="1"/>
          </p:cNvSpPr>
          <p:nvPr/>
        </p:nvSpPr>
        <p:spPr bwMode="auto">
          <a:xfrm>
            <a:off x="2590800" y="834738"/>
            <a:ext cx="6559550" cy="63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700" b="1" dirty="0" err="1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GB" altLang="en-US" sz="27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product registration journey</a:t>
            </a:r>
            <a:endParaRPr lang="en-GB" altLang="en-US" sz="2700" dirty="0">
              <a:solidFill>
                <a:srgbClr val="3366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3D121D-71C8-4A32-9018-9FCA781DCD38}"/>
              </a:ext>
            </a:extLst>
          </p:cNvPr>
          <p:cNvGrpSpPr/>
          <p:nvPr/>
        </p:nvGrpSpPr>
        <p:grpSpPr>
          <a:xfrm>
            <a:off x="5786969" y="1673560"/>
            <a:ext cx="2641600" cy="917240"/>
            <a:chOff x="2743199" y="406796"/>
            <a:chExt cx="2641600" cy="2889249"/>
          </a:xfrm>
          <a:solidFill>
            <a:schemeClr val="accent6">
              <a:lumMod val="75000"/>
            </a:schemeClr>
          </a:solidFill>
        </p:grpSpPr>
        <p:sp>
          <p:nvSpPr>
            <p:cNvPr id="31" name="Rounded Rectangle 32">
              <a:extLst>
                <a:ext uri="{FF2B5EF4-FFF2-40B4-BE49-F238E27FC236}">
                  <a16:creationId xmlns:a16="http://schemas.microsoft.com/office/drawing/2014/main" id="{B7EB421A-046A-4284-9017-A7A5BD4F4491}"/>
                </a:ext>
              </a:extLst>
            </p:cNvPr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Rounded Rectangle 4">
              <a:extLst>
                <a:ext uri="{FF2B5EF4-FFF2-40B4-BE49-F238E27FC236}">
                  <a16:creationId xmlns:a16="http://schemas.microsoft.com/office/drawing/2014/main" id="{7F05BE89-8BFF-439A-8B95-80EA2ABB448A}"/>
                </a:ext>
              </a:extLst>
            </p:cNvPr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APPROVED</a:t>
              </a:r>
            </a:p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August 2018</a:t>
              </a:r>
            </a:p>
          </p:txBody>
        </p:sp>
      </p:grpSp>
      <p:sp>
        <p:nvSpPr>
          <p:cNvPr id="34" name="Striped Right Arrow 41">
            <a:extLst>
              <a:ext uri="{FF2B5EF4-FFF2-40B4-BE49-F238E27FC236}">
                <a16:creationId xmlns:a16="http://schemas.microsoft.com/office/drawing/2014/main" id="{1C888FE5-D804-43C3-A9F6-ED924E4448A0}"/>
              </a:ext>
            </a:extLst>
          </p:cNvPr>
          <p:cNvSpPr/>
          <p:nvPr/>
        </p:nvSpPr>
        <p:spPr>
          <a:xfrm rot="16200000">
            <a:off x="6818505" y="2720641"/>
            <a:ext cx="603920" cy="203197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Striped Right Arrow 41">
            <a:extLst>
              <a:ext uri="{FF2B5EF4-FFF2-40B4-BE49-F238E27FC236}">
                <a16:creationId xmlns:a16="http://schemas.microsoft.com/office/drawing/2014/main" id="{B046A7F7-A9A6-4FF9-8D88-2E8A2D2F63CD}"/>
              </a:ext>
            </a:extLst>
          </p:cNvPr>
          <p:cNvSpPr/>
          <p:nvPr/>
        </p:nvSpPr>
        <p:spPr>
          <a:xfrm rot="5400000">
            <a:off x="1095039" y="3553162"/>
            <a:ext cx="603920" cy="203197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Striped Right Arrow 41">
            <a:extLst>
              <a:ext uri="{FF2B5EF4-FFF2-40B4-BE49-F238E27FC236}">
                <a16:creationId xmlns:a16="http://schemas.microsoft.com/office/drawing/2014/main" id="{E57FA78E-7147-4424-9962-68618D85126E}"/>
              </a:ext>
            </a:extLst>
          </p:cNvPr>
          <p:cNvSpPr/>
          <p:nvPr/>
        </p:nvSpPr>
        <p:spPr>
          <a:xfrm rot="5400000">
            <a:off x="1095039" y="5463841"/>
            <a:ext cx="603920" cy="203197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782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5"/>
          <p:cNvSpPr>
            <a:spLocks noChangeArrowheads="1"/>
          </p:cNvSpPr>
          <p:nvPr/>
        </p:nvSpPr>
        <p:spPr bwMode="auto">
          <a:xfrm>
            <a:off x="26988" y="1687354"/>
            <a:ext cx="911701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GB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Market &amp; demand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Market: Local processors, Govt school feeding programs, regional traders, consumers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60% of farmers willing to pay for such a product</a:t>
            </a:r>
          </a:p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Potential </a:t>
            </a:r>
            <a:r>
              <a:rPr lang="en-US" altLang="en-US" sz="2200" b="1" dirty="0" err="1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manufacture: </a:t>
            </a:r>
            <a:r>
              <a:rPr lang="en-US" altLang="en-US" sz="2200" dirty="0">
                <a:latin typeface="Tahoma" pitchFamily="34" charset="0"/>
                <a:cs typeface="Tahoma" pitchFamily="34" charset="0"/>
              </a:rPr>
              <a:t>Share-Africa Zambia &amp; ZAMSEED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Companies expressed need for seed money to jump start the manufacturing process</a:t>
            </a:r>
          </a:p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 distribution channels: </a:t>
            </a: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 distributer- ZARI 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Seed &amp; input supplies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NGOs &amp; development partners</a:t>
            </a:r>
          </a:p>
        </p:txBody>
      </p:sp>
      <p:sp>
        <p:nvSpPr>
          <p:cNvPr id="42" name="Title 8"/>
          <p:cNvSpPr txBox="1">
            <a:spLocks/>
          </p:cNvSpPr>
          <p:nvPr/>
        </p:nvSpPr>
        <p:spPr>
          <a:xfrm>
            <a:off x="103188" y="1219200"/>
            <a:ext cx="9040812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Business Plan development: Feasibility assessment</a:t>
            </a:r>
          </a:p>
        </p:txBody>
      </p:sp>
    </p:spTree>
    <p:extLst>
      <p:ext uri="{BB962C8B-B14F-4D97-AF65-F5344CB8AC3E}">
        <p14:creationId xmlns:p14="http://schemas.microsoft.com/office/powerpoint/2010/main" val="1135288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597727"/>
            <a:ext cx="9220200" cy="510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Exposure to aflatoxin is occurring but awareness is low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Solutions are available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en-US" altLang="en-US" sz="2000" b="1" dirty="0">
                <a:latin typeface="Tahoma" pitchFamily="34" charset="0"/>
                <a:cs typeface="Tahoma" pitchFamily="34" charset="0"/>
              </a:rPr>
              <a:t>Way forward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Effective communication strategy to increase awareness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Pursue full registration of </a:t>
            </a: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endParaRPr lang="en-US" altLang="en-US" sz="2000" dirty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Develop </a:t>
            </a:r>
            <a:r>
              <a:rPr lang="en-GB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000" dirty="0">
                <a:latin typeface="Tahoma" pitchFamily="34" charset="0"/>
                <a:cs typeface="Tahoma" pitchFamily="34" charset="0"/>
              </a:rPr>
              <a:t> commercialization strategy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Public/ private sector driven for faster uptake and diffusion of the technology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Engage </a:t>
            </a: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000" dirty="0">
                <a:latin typeface="Tahoma" pitchFamily="34" charset="0"/>
                <a:cs typeface="Tahoma" pitchFamily="34" charset="0"/>
              </a:rPr>
              <a:t> interested stakeholders for limited use of the product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Sourcing funds for implementing a commercialization strategy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000" dirty="0">
                <a:latin typeface="Tahoma" pitchFamily="34" charset="0"/>
                <a:cs typeface="Tahoma" pitchFamily="34" charset="0"/>
              </a:rPr>
              <a:t> importation: need for import license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Construction of manufacturing plant: legal requirement-an EIA 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62200" y="762000"/>
            <a:ext cx="6184900" cy="65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Conclusion &amp; Way forward</a:t>
            </a:r>
            <a:endParaRPr lang="en-GB" altLang="en-US" sz="2800" dirty="0">
              <a:solidFill>
                <a:srgbClr val="3333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84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487612"/>
            <a:ext cx="2471738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481388"/>
            <a:ext cx="2239963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65287"/>
            <a:ext cx="1514475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4925" y="5791200"/>
            <a:ext cx="2354263" cy="623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GB" sz="23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Aflasafe team</a:t>
            </a:r>
            <a:endParaRPr lang="en-GB" sz="23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524110"/>
            <a:ext cx="223996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P104079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33784" r="19717"/>
          <a:stretch>
            <a:fillRect/>
          </a:stretch>
        </p:blipFill>
        <p:spPr bwMode="auto">
          <a:xfrm>
            <a:off x="5010150" y="1379396"/>
            <a:ext cx="4057650" cy="540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3866" r="67500" b="41690"/>
          <a:stretch>
            <a:fillRect/>
          </a:stretch>
        </p:blipFill>
        <p:spPr bwMode="auto">
          <a:xfrm>
            <a:off x="34925" y="1428750"/>
            <a:ext cx="2667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39" y="5280818"/>
            <a:ext cx="251460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 descr="Macintosh HD:Users:alys.yng:Desktop:Screen Shot 2016-05-01 at 5.46.06 AM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/>
          <a:stretch>
            <a:fillRect/>
          </a:stretch>
        </p:blipFill>
        <p:spPr bwMode="auto">
          <a:xfrm>
            <a:off x="2438400" y="4033837"/>
            <a:ext cx="2122487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83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241D7BD-F6DC-4A7D-93BA-3475249F5B65}"/>
              </a:ext>
            </a:extLst>
          </p:cNvPr>
          <p:cNvSpPr/>
          <p:nvPr/>
        </p:nvSpPr>
        <p:spPr>
          <a:xfrm>
            <a:off x="0" y="6031468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40% of Zambian children not getting the best start in life!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(Very low weight for height &amp; severe muscle wasting)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038033-6CB2-4F67-A237-92D976DB9D81}"/>
              </a:ext>
            </a:extLst>
          </p:cNvPr>
          <p:cNvSpPr/>
          <p:nvPr/>
        </p:nvSpPr>
        <p:spPr>
          <a:xfrm>
            <a:off x="6096000" y="2465804"/>
            <a:ext cx="3124200" cy="3359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Facts form ZDHS 2014)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9% born underweight (&lt;2.5 kg)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60% are anemic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Stunting rate: 40%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Micronutrient deficiencies very common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FA4D768B-2B6E-40C5-B659-49F2C7C5D389}"/>
              </a:ext>
            </a:extLst>
          </p:cNvPr>
          <p:cNvSpPr txBox="1">
            <a:spLocks/>
          </p:cNvSpPr>
          <p:nvPr/>
        </p:nvSpPr>
        <p:spPr>
          <a:xfrm>
            <a:off x="1219200" y="1287353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24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Nutritional status of babies aged 6-24 months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59C323-735B-4C46-B169-1548CEF9C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0" y="2514600"/>
            <a:ext cx="603966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1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D19683FE-87C7-47EC-B84B-9EC308D6F209}"/>
              </a:ext>
            </a:extLst>
          </p:cNvPr>
          <p:cNvSpPr txBox="1">
            <a:spLocks/>
          </p:cNvSpPr>
          <p:nvPr/>
        </p:nvSpPr>
        <p:spPr>
          <a:xfrm>
            <a:off x="1524000" y="1143000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25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Complementary food type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7AC8945-8239-4DC5-97E8-3C1D12C53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6648"/>
              </p:ext>
            </p:extLst>
          </p:nvPr>
        </p:nvGraphicFramePr>
        <p:xfrm>
          <a:off x="203199" y="3581400"/>
          <a:ext cx="8869018" cy="2800302"/>
        </p:xfrm>
        <a:graphic>
          <a:graphicData uri="http://schemas.openxmlformats.org/drawingml/2006/table">
            <a:tbl>
              <a:tblPr firstRow="1" bandRow="1"/>
              <a:tblGrid>
                <a:gridCol w="4365025">
                  <a:extLst>
                    <a:ext uri="{9D8B030D-6E8A-4147-A177-3AD203B41FA5}">
                      <a16:colId xmlns:a16="http://schemas.microsoft.com/office/drawing/2014/main" val="3831845072"/>
                    </a:ext>
                  </a:extLst>
                </a:gridCol>
                <a:gridCol w="4503993">
                  <a:extLst>
                    <a:ext uri="{9D8B030D-6E8A-4147-A177-3AD203B41FA5}">
                      <a16:colId xmlns:a16="http://schemas.microsoft.com/office/drawing/2014/main" val="4778439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Food type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Proportion (%) of children fed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141067"/>
                  </a:ext>
                </a:extLst>
              </a:tr>
              <a:tr h="420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Chibwantu</a:t>
                      </a: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drink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406916"/>
                  </a:ext>
                </a:extLst>
              </a:tr>
              <a:tr h="420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Groundnut relish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283459"/>
                  </a:ext>
                </a:extLst>
              </a:tr>
              <a:tr h="420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Nshima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66.4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034153"/>
                  </a:ext>
                </a:extLst>
              </a:tr>
              <a:tr h="420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Porridge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21.5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393014"/>
                  </a:ext>
                </a:extLst>
              </a:tr>
              <a:tr h="420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Samp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20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7.1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951338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F04D615F-BECB-4B54-8345-B614399D9A27}"/>
              </a:ext>
            </a:extLst>
          </p:cNvPr>
          <p:cNvSpPr/>
          <p:nvPr/>
        </p:nvSpPr>
        <p:spPr>
          <a:xfrm>
            <a:off x="76200" y="1786626"/>
            <a:ext cx="9021417" cy="1414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Various types of foods administered to children on case by case basis, from 0 month.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challenge: maize-based foods with minimal dietary diversification</a:t>
            </a:r>
          </a:p>
        </p:txBody>
      </p:sp>
    </p:spTree>
    <p:extLst>
      <p:ext uri="{BB962C8B-B14F-4D97-AF65-F5344CB8AC3E}">
        <p14:creationId xmlns:p14="http://schemas.microsoft.com/office/powerpoint/2010/main" val="419682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D19683FE-87C7-47EC-B84B-9EC308D6F209}"/>
              </a:ext>
            </a:extLst>
          </p:cNvPr>
          <p:cNvSpPr txBox="1">
            <a:spLocks/>
          </p:cNvSpPr>
          <p:nvPr/>
        </p:nvSpPr>
        <p:spPr>
          <a:xfrm>
            <a:off x="1524000" y="1143000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24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Nutritional composition of complementary foods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8B52AF2-9A60-420D-9507-2C755B001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7948"/>
              </p:ext>
            </p:extLst>
          </p:nvPr>
        </p:nvGraphicFramePr>
        <p:xfrm>
          <a:off x="304800" y="1779651"/>
          <a:ext cx="8686799" cy="3706749"/>
        </p:xfrm>
        <a:graphic>
          <a:graphicData uri="http://schemas.openxmlformats.org/drawingml/2006/table">
            <a:tbl>
              <a:tblPr firstRow="1" firstCol="1" bandRow="1"/>
              <a:tblGrid>
                <a:gridCol w="2209800">
                  <a:extLst>
                    <a:ext uri="{9D8B030D-6E8A-4147-A177-3AD203B41FA5}">
                      <a16:colId xmlns:a16="http://schemas.microsoft.com/office/drawing/2014/main" val="2339536686"/>
                    </a:ext>
                  </a:extLst>
                </a:gridCol>
                <a:gridCol w="3107120">
                  <a:extLst>
                    <a:ext uri="{9D8B030D-6E8A-4147-A177-3AD203B41FA5}">
                      <a16:colId xmlns:a16="http://schemas.microsoft.com/office/drawing/2014/main" val="1406565446"/>
                    </a:ext>
                  </a:extLst>
                </a:gridCol>
                <a:gridCol w="3369879">
                  <a:extLst>
                    <a:ext uri="{9D8B030D-6E8A-4147-A177-3AD203B41FA5}">
                      <a16:colId xmlns:a16="http://schemas.microsoft.com/office/drawing/2014/main" val="1917405005"/>
                    </a:ext>
                  </a:extLst>
                </a:gridCol>
              </a:tblGrid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Parameter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 (g/100g) for </a:t>
                      </a:r>
                      <a:r>
                        <a:rPr lang="yo-NG" sz="1800" dirty="0">
                          <a:effectLst/>
                        </a:rPr>
                        <a:t>Chipata</a:t>
                      </a:r>
                      <a:r>
                        <a:rPr lang="en-US" sz="1800" dirty="0">
                          <a:effectLst/>
                        </a:rPr>
                        <a:t> district (</a:t>
                      </a:r>
                      <a:r>
                        <a:rPr lang="yo-NG" sz="1800" dirty="0">
                          <a:effectLst/>
                        </a:rPr>
                        <a:t>N=60)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Mean (g/100g)  for </a:t>
                      </a:r>
                      <a:r>
                        <a:rPr lang="yo-NG" sz="1800" dirty="0">
                          <a:effectLst/>
                        </a:rPr>
                        <a:t>Monz</a:t>
                      </a:r>
                      <a:r>
                        <a:rPr lang="en-US" sz="1800" dirty="0">
                          <a:effectLst/>
                        </a:rPr>
                        <a:t>e district (</a:t>
                      </a:r>
                      <a:r>
                        <a:rPr lang="yo-NG" sz="1800" dirty="0">
                          <a:effectLst/>
                        </a:rPr>
                        <a:t>N=41)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700194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Moisture content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78.8±4.</a:t>
                      </a:r>
                      <a:r>
                        <a:rPr lang="en-US" sz="1800" b="1" dirty="0">
                          <a:effectLst/>
                        </a:rPr>
                        <a:t>8</a:t>
                      </a:r>
                      <a:r>
                        <a:rPr lang="yo-NG" sz="1800" b="1" dirty="0">
                          <a:effectLst/>
                        </a:rPr>
                        <a:t>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82.5±1.5a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653784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dirty="0">
                          <a:effectLst/>
                        </a:rPr>
                        <a:t>D</a:t>
                      </a:r>
                      <a:r>
                        <a:rPr lang="en-US" sz="1800" dirty="0" err="1">
                          <a:effectLst/>
                        </a:rPr>
                        <a:t>ry</a:t>
                      </a:r>
                      <a:r>
                        <a:rPr lang="en-US" sz="1800" dirty="0">
                          <a:effectLst/>
                        </a:rPr>
                        <a:t> matter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21.2±4.</a:t>
                      </a:r>
                      <a:r>
                        <a:rPr lang="en-US" sz="1800" b="1" dirty="0">
                          <a:effectLst/>
                        </a:rPr>
                        <a:t>8</a:t>
                      </a:r>
                      <a:r>
                        <a:rPr lang="yo-NG" sz="1800" b="1" dirty="0">
                          <a:effectLst/>
                        </a:rPr>
                        <a:t>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17.5±1.5a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1863347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dirty="0">
                          <a:effectLst/>
                        </a:rPr>
                        <a:t>A</a:t>
                      </a:r>
                      <a:r>
                        <a:rPr lang="en-US" sz="1800" dirty="0" err="1">
                          <a:effectLst/>
                        </a:rPr>
                        <a:t>sh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0.4±0.3a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0.2±0.</a:t>
                      </a:r>
                      <a:r>
                        <a:rPr lang="en-US" sz="1800" b="1" dirty="0">
                          <a:effectLst/>
                        </a:rPr>
                        <a:t>1</a:t>
                      </a:r>
                      <a:r>
                        <a:rPr lang="yo-NG" sz="1800" b="1" dirty="0">
                          <a:effectLst/>
                        </a:rPr>
                        <a:t>b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469312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F</a:t>
                      </a:r>
                      <a:r>
                        <a:rPr lang="en-US" sz="18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at</a:t>
                      </a:r>
                      <a:endParaRPr lang="en-US" sz="18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0.2±0.</a:t>
                      </a:r>
                      <a:r>
                        <a:rPr lang="en-US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8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0.3±0.</a:t>
                      </a:r>
                      <a:r>
                        <a:rPr lang="en-US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8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442227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Protein</a:t>
                      </a:r>
                      <a:endParaRPr lang="en-US" sz="18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2±0.8a</a:t>
                      </a:r>
                      <a:endParaRPr lang="en-US" sz="18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2.2±0.</a:t>
                      </a:r>
                      <a:r>
                        <a:rPr lang="en-US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yo-NG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a</a:t>
                      </a:r>
                      <a:endParaRPr lang="en-US" sz="18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438569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Sugar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1±0.6a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0.1±0.</a:t>
                      </a:r>
                      <a:r>
                        <a:rPr lang="en-US" sz="1800" b="1" dirty="0">
                          <a:effectLst/>
                        </a:rPr>
                        <a:t>1</a:t>
                      </a:r>
                      <a:r>
                        <a:rPr lang="yo-NG" sz="1800" b="1" dirty="0">
                          <a:effectLst/>
                        </a:rPr>
                        <a:t>b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831980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Starch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21.5±4.0a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16±0.</a:t>
                      </a:r>
                      <a:r>
                        <a:rPr lang="en-US" sz="1800" b="1" dirty="0">
                          <a:effectLst/>
                        </a:rPr>
                        <a:t>3</a:t>
                      </a:r>
                      <a:r>
                        <a:rPr lang="yo-NG" sz="1800" b="1" dirty="0">
                          <a:effectLst/>
                        </a:rPr>
                        <a:t>b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511943"/>
                  </a:ext>
                </a:extLst>
              </a:tr>
              <a:tr h="181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 carbohydrate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18.7±4.7a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yo-NG" sz="1800" b="1" dirty="0">
                          <a:effectLst/>
                        </a:rPr>
                        <a:t>14.8±1.3b</a:t>
                      </a:r>
                      <a:endParaRPr lang="en-US" sz="18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293658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4C8EF1A2-8532-423E-814C-A617C54E169F}"/>
              </a:ext>
            </a:extLst>
          </p:cNvPr>
          <p:cNvSpPr/>
          <p:nvPr/>
        </p:nvSpPr>
        <p:spPr>
          <a:xfrm>
            <a:off x="1219200" y="5686296"/>
            <a:ext cx="7086600" cy="86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Traditional complementary foods low in fat &amp; protein contents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Recommended daily intake: Protein: 0.8g/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kgbw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 Fat is 44-78g</a:t>
            </a:r>
          </a:p>
        </p:txBody>
      </p:sp>
    </p:spTree>
    <p:extLst>
      <p:ext uri="{BB962C8B-B14F-4D97-AF65-F5344CB8AC3E}">
        <p14:creationId xmlns:p14="http://schemas.microsoft.com/office/powerpoint/2010/main" val="95270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D19683FE-87C7-47EC-B84B-9EC308D6F209}"/>
              </a:ext>
            </a:extLst>
          </p:cNvPr>
          <p:cNvSpPr txBox="1">
            <a:spLocks/>
          </p:cNvSpPr>
          <p:nvPr/>
        </p:nvSpPr>
        <p:spPr>
          <a:xfrm>
            <a:off x="1524000" y="1143000"/>
            <a:ext cx="70866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24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Complementary food quality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4D615F-BECB-4B54-8345-B614399D9A27}"/>
              </a:ext>
            </a:extLst>
          </p:cNvPr>
          <p:cNvSpPr/>
          <p:nvPr/>
        </p:nvSpPr>
        <p:spPr>
          <a:xfrm>
            <a:off x="122582" y="1600200"/>
            <a:ext cx="9021417" cy="491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Complementary food quality compromised by presence of aflatoxin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E01AA-7F52-4EBA-B2E2-4D853774B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393431"/>
              </p:ext>
            </p:extLst>
          </p:nvPr>
        </p:nvGraphicFramePr>
        <p:xfrm>
          <a:off x="61291" y="2548625"/>
          <a:ext cx="9021417" cy="31818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34109">
                  <a:extLst>
                    <a:ext uri="{9D8B030D-6E8A-4147-A177-3AD203B41FA5}">
                      <a16:colId xmlns:a16="http://schemas.microsoft.com/office/drawing/2014/main" val="77943988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36992798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56026455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62905248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504410135"/>
                    </a:ext>
                  </a:extLst>
                </a:gridCol>
                <a:gridCol w="2605708">
                  <a:extLst>
                    <a:ext uri="{9D8B030D-6E8A-4147-A177-3AD203B41FA5}">
                      <a16:colId xmlns:a16="http://schemas.microsoft.com/office/drawing/2014/main" val="14374234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Food type</a:t>
                      </a:r>
                      <a:endParaRPr lang="en-GB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</a:t>
                      </a:r>
                      <a:endParaRPr lang="en-US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Mean</a:t>
                      </a:r>
                    </a:p>
                  </a:txBody>
                  <a:tcPr marL="3175" marR="3175" marT="3175" marB="0" anchor="b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Proportion of complementary food (%)</a:t>
                      </a:r>
                    </a:p>
                  </a:txBody>
                  <a:tcPr marL="3175" marR="3175" marT="317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536114456"/>
                  </a:ext>
                </a:extLst>
              </a:tr>
              <a:tr h="535578">
                <a:tc>
                  <a:txBody>
                    <a:bodyPr/>
                    <a:lstStyle/>
                    <a:p>
                      <a:pPr algn="just" rtl="0" fontAlgn="ctr">
                        <a:lnSpc>
                          <a:spcPct val="150000"/>
                        </a:lnSpc>
                      </a:pPr>
                      <a:endParaRPr lang="en-GB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&lt;4ppb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5-10ppb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11-20ppb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&gt;20ppb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Unsafe for babies, &gt;2ppb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Chibwantu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18.2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898">
                <a:tc>
                  <a:txBody>
                    <a:bodyPr/>
                    <a:lstStyle/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Gnut</a:t>
                      </a:r>
                      <a:r>
                        <a:rPr lang="en-GB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relish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50.0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83">
                <a:tc>
                  <a:txBody>
                    <a:bodyPr/>
                    <a:lstStyle/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Nshima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34.0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92.0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18.2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66">
                <a:tc>
                  <a:txBody>
                    <a:bodyPr/>
                    <a:lstStyle/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Porridge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104.0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93.1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27.8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904">
                <a:tc>
                  <a:txBody>
                    <a:bodyPr/>
                    <a:lstStyle/>
                    <a:p>
                      <a:pPr algn="just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Samp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GB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17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83.3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25.0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175" marR="3175" marT="317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C5595EE-7599-4F7D-847B-534CF7D27D60}"/>
              </a:ext>
            </a:extLst>
          </p:cNvPr>
          <p:cNvSpPr/>
          <p:nvPr/>
        </p:nvSpPr>
        <p:spPr>
          <a:xfrm>
            <a:off x="122582" y="5943600"/>
            <a:ext cx="7072770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Aflatoxin has negative impact on health-may retard growth</a:t>
            </a:r>
          </a:p>
        </p:txBody>
      </p:sp>
    </p:spTree>
    <p:extLst>
      <p:ext uri="{BB962C8B-B14F-4D97-AF65-F5344CB8AC3E}">
        <p14:creationId xmlns:p14="http://schemas.microsoft.com/office/powerpoint/2010/main" val="531845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76200" y="2743200"/>
            <a:ext cx="6299200" cy="326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en-GB" altLang="en-US" sz="2000" b="1" dirty="0">
                <a:latin typeface="Tahoma" pitchFamily="34" charset="0"/>
                <a:cs typeface="Tahoma" pitchFamily="34" charset="0"/>
              </a:rPr>
              <a:t>Main activities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Aflatoxin surveillance: microbial &amp; chemical analyses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Capacity building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Awareness creation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000" dirty="0">
                <a:latin typeface="Tahoma" pitchFamily="34" charset="0"/>
                <a:cs typeface="Tahoma" pitchFamily="34" charset="0"/>
              </a:rPr>
              <a:t> Product development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000" dirty="0">
                <a:latin typeface="Tahoma" pitchFamily="34" charset="0"/>
                <a:cs typeface="Tahoma" pitchFamily="34" charset="0"/>
              </a:rPr>
              <a:t> efficacy &amp; registration for commercial use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816A92C0-3ECA-4A15-8D75-BFB3D23CD950}"/>
              </a:ext>
            </a:extLst>
          </p:cNvPr>
          <p:cNvSpPr txBox="1">
            <a:spLocks/>
          </p:cNvSpPr>
          <p:nvPr/>
        </p:nvSpPr>
        <p:spPr>
          <a:xfrm>
            <a:off x="-152400" y="1665278"/>
            <a:ext cx="89916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Improving food safety, public health &amp; income through aflatoxin mitigation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DAD49C-DE7A-47FC-9200-02B6C386C3D0}"/>
              </a:ext>
            </a:extLst>
          </p:cNvPr>
          <p:cNvSpPr/>
          <p:nvPr/>
        </p:nvSpPr>
        <p:spPr>
          <a:xfrm>
            <a:off x="3276600" y="978978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FTF INITIATIVE: 2011-2015</a:t>
            </a:r>
            <a:endParaRPr lang="en-US" sz="2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2AE5A38-2CC9-4D8A-BB7A-F68F0BEFA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47"/>
          <a:stretch>
            <a:fillRect/>
          </a:stretch>
        </p:blipFill>
        <p:spPr bwMode="auto">
          <a:xfrm>
            <a:off x="6264941" y="2908051"/>
            <a:ext cx="2863970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3764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8099" y="2032082"/>
            <a:ext cx="9105899" cy="3530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Limited data on </a:t>
            </a: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000" dirty="0">
                <a:latin typeface="Tahoma" pitchFamily="34" charset="0"/>
                <a:cs typeface="Tahoma" pitchFamily="34" charset="0"/>
              </a:rPr>
              <a:t> efficacy 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defRPr/>
            </a:pP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000" dirty="0">
                <a:latin typeface="Tahoma" pitchFamily="34" charset="0"/>
                <a:cs typeface="Tahoma" pitchFamily="34" charset="0"/>
              </a:rPr>
              <a:t> upscaling &amp; commercialization: focus should cover the entire country, thus necessitating evidence on efficacy in other regions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Un-registered product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Lack of awareness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Lack of legal framework for pesticide registration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" t="3287" r="8897" b="1251"/>
          <a:stretch>
            <a:fillRect/>
          </a:stretch>
        </p:blipFill>
        <p:spPr bwMode="auto">
          <a:xfrm>
            <a:off x="6107716" y="4402512"/>
            <a:ext cx="2998183" cy="239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DAD49C-DE7A-47FC-9200-02B6C386C3D0}"/>
              </a:ext>
            </a:extLst>
          </p:cNvPr>
          <p:cNvSpPr/>
          <p:nvPr/>
        </p:nvSpPr>
        <p:spPr>
          <a:xfrm>
            <a:off x="1295400" y="1257925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FTF  initiative: gaps as of 2015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3607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6200" y="2362200"/>
            <a:ext cx="5638800" cy="368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Assessing </a:t>
            </a: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000" dirty="0">
                <a:latin typeface="Tahoma" pitchFamily="34" charset="0"/>
                <a:cs typeface="Tahoma" pitchFamily="34" charset="0"/>
              </a:rPr>
              <a:t> efficacy in Region I &amp; III AEZ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Creating awareness 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Pursue full registration of </a:t>
            </a:r>
            <a:r>
              <a:rPr lang="en-US" altLang="en-US" sz="20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000" dirty="0">
                <a:latin typeface="Tahoma" pitchFamily="34" charset="0"/>
                <a:cs typeface="Tahoma" pitchFamily="34" charset="0"/>
              </a:rPr>
              <a:t> for commercialization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000" dirty="0">
                <a:latin typeface="Tahoma" pitchFamily="34" charset="0"/>
                <a:cs typeface="Tahoma" pitchFamily="34" charset="0"/>
              </a:rPr>
              <a:t>Develop a business plan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" t="3287" r="8897" b="1251"/>
          <a:stretch>
            <a:fillRect/>
          </a:stretch>
        </p:blipFill>
        <p:spPr bwMode="auto">
          <a:xfrm>
            <a:off x="6096000" y="1981200"/>
            <a:ext cx="2998183" cy="239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DAD49C-DE7A-47FC-9200-02B6C386C3D0}"/>
              </a:ext>
            </a:extLst>
          </p:cNvPr>
          <p:cNvSpPr/>
          <p:nvPr/>
        </p:nvSpPr>
        <p:spPr>
          <a:xfrm>
            <a:off x="152400" y="1295400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Africa RISING: Going to Scale in EP of Zambia</a:t>
            </a:r>
          </a:p>
          <a:p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208254-4390-4D56-8346-34C7E74C89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419600"/>
            <a:ext cx="3124200" cy="241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31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1"/>
          <p:cNvSpPr>
            <a:spLocks noChangeArrowheads="1"/>
          </p:cNvSpPr>
          <p:nvPr/>
        </p:nvSpPr>
        <p:spPr bwMode="auto">
          <a:xfrm>
            <a:off x="381000" y="1371600"/>
            <a:ext cx="8382000" cy="63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700" b="1" dirty="0">
                <a:solidFill>
                  <a:srgbClr val="3366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Approaches of taking the technologies to scale </a:t>
            </a:r>
            <a:endParaRPr lang="en-GB" altLang="en-US" sz="2700" dirty="0">
              <a:solidFill>
                <a:srgbClr val="3366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35F33F00-E8CC-4663-A9A2-7FF95EEB5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194900"/>
            <a:ext cx="8458200" cy="245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just" eaLnBrk="1" hangingPunct="1">
              <a:lnSpc>
                <a:spcPct val="200000"/>
              </a:lnSpc>
              <a:spcBef>
                <a:spcPct val="0"/>
              </a:spcBef>
              <a:buAutoNum type="arabicPeriod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Private sector engagement for on-farm </a:t>
            </a:r>
            <a:r>
              <a:rPr lang="en-GB" altLang="en-US" sz="2000">
                <a:latin typeface="Tahoma" pitchFamily="34" charset="0"/>
                <a:cs typeface="Tahoma" pitchFamily="34" charset="0"/>
              </a:rPr>
              <a:t>field trials</a:t>
            </a:r>
            <a:endParaRPr lang="en-GB" altLang="en-US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 eaLnBrk="1" hangingPunct="1">
              <a:lnSpc>
                <a:spcPct val="200000"/>
              </a:lnSpc>
              <a:spcBef>
                <a:spcPct val="0"/>
              </a:spcBef>
              <a:buAutoNum type="arabicPeriod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Extension systems (Ministry of agriculture) and community </a:t>
            </a:r>
            <a:r>
              <a:rPr lang="en-GB" altLang="en-US" sz="2000" dirty="0" err="1">
                <a:latin typeface="Tahoma" pitchFamily="34" charset="0"/>
                <a:cs typeface="Tahoma" pitchFamily="34" charset="0"/>
              </a:rPr>
              <a:t>agro</a:t>
            </a:r>
            <a:r>
              <a:rPr lang="en-GB" altLang="en-US" sz="2000" dirty="0">
                <a:latin typeface="Tahoma" pitchFamily="34" charset="0"/>
                <a:cs typeface="Tahoma" pitchFamily="34" charset="0"/>
              </a:rPr>
              <a:t>-dealers </a:t>
            </a:r>
          </a:p>
          <a:p>
            <a:pPr marL="457200" indent="-457200" algn="just" eaLnBrk="1" hangingPunct="1">
              <a:lnSpc>
                <a:spcPct val="200000"/>
              </a:lnSpc>
              <a:spcBef>
                <a:spcPct val="0"/>
              </a:spcBef>
              <a:buAutoNum type="arabicPeriod"/>
              <a:defRPr/>
            </a:pPr>
            <a:r>
              <a:rPr lang="en-GB" altLang="en-US" sz="2000" dirty="0">
                <a:latin typeface="Tahoma" pitchFamily="34" charset="0"/>
                <a:cs typeface="Tahoma" pitchFamily="34" charset="0"/>
              </a:rPr>
              <a:t>Stakeholder consultative meetings: e.g. AATF workshop</a:t>
            </a:r>
          </a:p>
        </p:txBody>
      </p:sp>
      <p:pic>
        <p:nvPicPr>
          <p:cNvPr id="4" name="Picture 20" descr="Macintosh HD:Users:alys.yng:Desktop:Screen Shot 2016-05-01 at 5.46.06 AM.png">
            <a:extLst>
              <a:ext uri="{FF2B5EF4-FFF2-40B4-BE49-F238E27FC236}">
                <a16:creationId xmlns:a16="http://schemas.microsoft.com/office/drawing/2014/main" id="{5B8251D1-D8A4-45E9-A0F6-E22ED716A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/>
          <a:stretch>
            <a:fillRect/>
          </a:stretch>
        </p:blipFill>
        <p:spPr bwMode="auto">
          <a:xfrm>
            <a:off x="5423012" y="5715000"/>
            <a:ext cx="3720467" cy="94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9">
            <a:extLst>
              <a:ext uri="{FF2B5EF4-FFF2-40B4-BE49-F238E27FC236}">
                <a16:creationId xmlns:a16="http://schemas.microsoft.com/office/drawing/2014/main" id="{1B054008-571C-492B-BC0E-DE74916EC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28876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4778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6665</TotalTime>
  <Words>783</Words>
  <Application>Microsoft Office PowerPoint</Application>
  <PresentationFormat>On-screen Show (4:3)</PresentationFormat>
  <Paragraphs>201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ＭＳ Ｐゴシック</vt:lpstr>
      <vt:lpstr>Arial</vt:lpstr>
      <vt:lpstr>Calibri</vt:lpstr>
      <vt:lpstr>Gill Sans</vt:lpstr>
      <vt:lpstr>Tahoma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Akello, Juliet (IITA)</cp:lastModifiedBy>
  <cp:revision>156</cp:revision>
  <dcterms:created xsi:type="dcterms:W3CDTF">2016-06-26T05:52:38Z</dcterms:created>
  <dcterms:modified xsi:type="dcterms:W3CDTF">2018-09-27T09:46:45Z</dcterms:modified>
</cp:coreProperties>
</file>